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356D"/>
    <a:srgbClr val="F9CB01"/>
    <a:srgbClr val="1D118C"/>
    <a:srgbClr val="00A3E0"/>
    <a:srgbClr val="04356D"/>
    <a:srgbClr val="76D6FF"/>
    <a:srgbClr val="7691D7"/>
    <a:srgbClr val="92D050"/>
    <a:srgbClr val="95CE50"/>
    <a:srgbClr val="E00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56"/>
  </p:normalViewPr>
  <p:slideViewPr>
    <p:cSldViewPr snapToGrid="0" snapToObjects="1">
      <p:cViewPr varScale="1">
        <p:scale>
          <a:sx n="78" d="100"/>
          <a:sy n="78" d="100"/>
        </p:scale>
        <p:origin x="153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1" name="Shape 16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678741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ocial Media – SoC_Landscap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05524"/>
            <a:ext cx="13004800" cy="1096878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Rectangle 26"/>
          <p:cNvSpPr/>
          <p:nvPr userDrawn="1"/>
        </p:nvSpPr>
        <p:spPr>
          <a:xfrm>
            <a:off x="4062715" y="8473506"/>
            <a:ext cx="8942085" cy="1280094"/>
          </a:xfrm>
          <a:prstGeom prst="rect">
            <a:avLst/>
          </a:prstGeom>
          <a:solidFill>
            <a:srgbClr val="03356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25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4135070" y="9108973"/>
            <a:ext cx="8881922" cy="674019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0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200" noProof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Helvetica"/>
              </a:defRPr>
            </a:lvl1pPr>
          </a:lstStyle>
          <a:p>
            <a:pPr marL="0" marR="0" lvl="0" indent="0" algn="just" defTabSz="457200" rtl="0" eaLnBrk="1" fontAlgn="auto" latinLnBrk="0" hangingPunct="0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Conference/seminar/date</a:t>
            </a: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138919" y="8452805"/>
            <a:ext cx="8865880" cy="674019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400" noProof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Helvetica"/>
              </a:defRPr>
            </a:lvl1pPr>
          </a:lstStyle>
          <a:p>
            <a:pPr marL="0" marR="0" lvl="0" indent="0" algn="just" defTabSz="457200" rtl="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US" sz="3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Presenter name | @</a:t>
            </a:r>
            <a:r>
              <a:rPr kumimoji="0" lang="en-US" sz="3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twitterhandle</a:t>
            </a:r>
            <a:endParaRPr kumimoji="0" lang="en-US" sz="3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0" y="-205524"/>
            <a:ext cx="13004799" cy="301981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0"/>
            <a:ext cx="13004800" cy="281429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-36577" y="504127"/>
            <a:ext cx="13041377" cy="1146683"/>
          </a:xfrm>
        </p:spPr>
        <p:txBody>
          <a:bodyPr anchor="b">
            <a:normAutofit/>
          </a:bodyPr>
          <a:lstStyle>
            <a:lvl1pPr marL="0" indent="0">
              <a:buNone/>
              <a:defRPr sz="7200" b="1">
                <a:solidFill>
                  <a:srgbClr val="03356D"/>
                </a:solidFill>
              </a:defRPr>
            </a:lvl1pPr>
          </a:lstStyle>
          <a:p>
            <a:pPr lvl="0"/>
            <a:r>
              <a:rPr lang="en-AU" dirty="0" smtClean="0"/>
              <a:t>Paper title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F2A8C6B-3C79-3D4D-83A9-7ABD404E5D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8473506"/>
            <a:ext cx="4062714" cy="1280094"/>
          </a:xfrm>
          <a:prstGeom prst="rect">
            <a:avLst/>
          </a:prstGeom>
        </p:spPr>
      </p:pic>
      <p:sp>
        <p:nvSpPr>
          <p:cNvPr id="23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-36583" y="1609845"/>
            <a:ext cx="13041382" cy="674019"/>
          </a:xfrm>
        </p:spPr>
        <p:txBody>
          <a:bodyPr>
            <a:normAutofit/>
          </a:bodyPr>
          <a:lstStyle>
            <a:lvl1pPr marL="0" indent="0" algn="l">
              <a:buNone/>
              <a:defRPr sz="3600" b="1">
                <a:solidFill>
                  <a:srgbClr val="03356D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en-AU" dirty="0" smtClean="0"/>
              <a:t>Sub-title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3100261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- green"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67"/>
          <p:cNvSpPr>
            <a:spLocks noGrp="1"/>
          </p:cNvSpPr>
          <p:nvPr>
            <p:ph type="body" idx="13"/>
          </p:nvPr>
        </p:nvSpPr>
        <p:spPr>
          <a:xfrm>
            <a:off x="1270000" y="4089072"/>
            <a:ext cx="10464800" cy="11182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 fontAlgn="base">
              <a:spcBef>
                <a:spcPts val="1200"/>
              </a:spcBef>
            </a:pPr>
            <a:r>
              <a:rPr lang="en-US" sz="6600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108952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- blue">
    <p:bg>
      <p:bgPr>
        <a:solidFill>
          <a:srgbClr val="76D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67"/>
          <p:cNvSpPr>
            <a:spLocks noGrp="1"/>
          </p:cNvSpPr>
          <p:nvPr>
            <p:ph type="body" idx="13"/>
          </p:nvPr>
        </p:nvSpPr>
        <p:spPr>
          <a:xfrm>
            <a:off x="1270000" y="4089072"/>
            <a:ext cx="10464800" cy="11182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 fontAlgn="base">
              <a:spcBef>
                <a:spcPts val="1200"/>
              </a:spcBef>
            </a:pPr>
            <a:r>
              <a:rPr lang="en-US" sz="6600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100209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- yellow">
    <p:bg>
      <p:bgPr>
        <a:solidFill>
          <a:srgbClr val="F9C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67"/>
          <p:cNvSpPr>
            <a:spLocks noGrp="1"/>
          </p:cNvSpPr>
          <p:nvPr>
            <p:ph type="body" idx="13"/>
          </p:nvPr>
        </p:nvSpPr>
        <p:spPr>
          <a:xfrm>
            <a:off x="1270000" y="4089072"/>
            <a:ext cx="10464800" cy="11182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 fontAlgn="base">
              <a:spcBef>
                <a:spcPts val="1200"/>
              </a:spcBef>
            </a:pPr>
            <a:r>
              <a:rPr lang="en-US" sz="6600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233593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DMRC mission (box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D67E67E2-DB3D-A64A-9D74-492A1CD098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4" y="8563611"/>
            <a:ext cx="3225236" cy="967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AE6E319A-F121-994F-BE8A-199E49988360}"/>
              </a:ext>
            </a:extLst>
          </p:cNvPr>
          <p:cNvSpPr txBox="1"/>
          <p:nvPr userDrawn="1"/>
        </p:nvSpPr>
        <p:spPr>
          <a:xfrm>
            <a:off x="9428480" y="8709549"/>
            <a:ext cx="319067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@</a:t>
            </a: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qutdmrc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4356D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="" xmlns:a16="http://schemas.microsoft.com/office/drawing/2014/main" id="{2ECFB856-DD69-2C43-92E0-025BAD0D1DE1}"/>
              </a:ext>
            </a:extLst>
          </p:cNvPr>
          <p:cNvSpPr/>
          <p:nvPr userDrawn="1"/>
        </p:nvSpPr>
        <p:spPr>
          <a:xfrm>
            <a:off x="868041" y="3217996"/>
            <a:ext cx="11333764" cy="1497678"/>
          </a:xfrm>
          <a:prstGeom prst="roundRect">
            <a:avLst/>
          </a:prstGeom>
          <a:solidFill>
            <a:srgbClr val="006E9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="" xmlns:a16="http://schemas.microsoft.com/office/drawing/2014/main" id="{265DB6FB-AF58-CD40-8274-9521F7AB2ECA}"/>
              </a:ext>
            </a:extLst>
          </p:cNvPr>
          <p:cNvSpPr/>
          <p:nvPr userDrawn="1"/>
        </p:nvSpPr>
        <p:spPr>
          <a:xfrm>
            <a:off x="868041" y="5015121"/>
            <a:ext cx="11333764" cy="1497678"/>
          </a:xfrm>
          <a:prstGeom prst="roundRect">
            <a:avLst/>
          </a:prstGeom>
          <a:solidFill>
            <a:srgbClr val="00A3E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="" xmlns:a16="http://schemas.microsoft.com/office/drawing/2014/main" id="{99BFB117-A312-1B49-B9E9-EDBAC336F3EB}"/>
              </a:ext>
            </a:extLst>
          </p:cNvPr>
          <p:cNvSpPr/>
          <p:nvPr userDrawn="1"/>
        </p:nvSpPr>
        <p:spPr>
          <a:xfrm>
            <a:off x="868041" y="6766487"/>
            <a:ext cx="11333764" cy="1497678"/>
          </a:xfrm>
          <a:prstGeom prst="roundRect">
            <a:avLst/>
          </a:prstGeom>
          <a:solidFill>
            <a:srgbClr val="00B7FB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200771B1-907B-B040-AF2D-2F5B37BF1A88}"/>
              </a:ext>
            </a:extLst>
          </p:cNvPr>
          <p:cNvGrpSpPr/>
          <p:nvPr userDrawn="1"/>
        </p:nvGrpSpPr>
        <p:grpSpPr>
          <a:xfrm>
            <a:off x="868041" y="392366"/>
            <a:ext cx="3566154" cy="2499984"/>
            <a:chOff x="868041" y="392366"/>
            <a:chExt cx="3566154" cy="2499984"/>
          </a:xfrm>
        </p:grpSpPr>
        <p:sp>
          <p:nvSpPr>
            <p:cNvPr id="8" name="Rounded Rectangle 7">
              <a:extLst>
                <a:ext uri="{FF2B5EF4-FFF2-40B4-BE49-F238E27FC236}">
                  <a16:creationId xmlns="" xmlns:a16="http://schemas.microsoft.com/office/drawing/2014/main" id="{4E652580-EBAE-1F46-8C5A-9F863094F3BE}"/>
                </a:ext>
              </a:extLst>
            </p:cNvPr>
            <p:cNvSpPr/>
            <p:nvPr/>
          </p:nvSpPr>
          <p:spPr>
            <a:xfrm>
              <a:off x="868041" y="392366"/>
              <a:ext cx="3566154" cy="2499984"/>
            </a:xfrm>
            <a:prstGeom prst="roundRect">
              <a:avLst/>
            </a:prstGeom>
            <a:solidFill>
              <a:srgbClr val="E0044D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12FFB2FC-C3F5-4D43-868A-0C89CBDFD334}"/>
                </a:ext>
              </a:extLst>
            </p:cNvPr>
            <p:cNvSpPr txBox="1"/>
            <p:nvPr/>
          </p:nvSpPr>
          <p:spPr>
            <a:xfrm>
              <a:off x="1308701" y="1031070"/>
              <a:ext cx="2684834" cy="1210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</a:rPr>
                <a:t>creativity &amp; innovation</a:t>
              </a:r>
              <a:endParaRPr kumimoji="0" lang="en-US" sz="36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3AF0B79-2DA9-8D40-81BC-61EE66A96684}"/>
              </a:ext>
            </a:extLst>
          </p:cNvPr>
          <p:cNvGrpSpPr/>
          <p:nvPr userDrawn="1"/>
        </p:nvGrpSpPr>
        <p:grpSpPr>
          <a:xfrm>
            <a:off x="4768946" y="392366"/>
            <a:ext cx="3549054" cy="2487996"/>
            <a:chOff x="4881585" y="392366"/>
            <a:chExt cx="3549054" cy="2487996"/>
          </a:xfrm>
        </p:grpSpPr>
        <p:sp>
          <p:nvSpPr>
            <p:cNvPr id="11" name="Rounded Rectangle 10">
              <a:extLst>
                <a:ext uri="{FF2B5EF4-FFF2-40B4-BE49-F238E27FC236}">
                  <a16:creationId xmlns="" xmlns:a16="http://schemas.microsoft.com/office/drawing/2014/main" id="{C5E4571C-C2CA-9641-B47D-720A5274A93B}"/>
                </a:ext>
              </a:extLst>
            </p:cNvPr>
            <p:cNvSpPr/>
            <p:nvPr/>
          </p:nvSpPr>
          <p:spPr>
            <a:xfrm>
              <a:off x="4881585" y="392366"/>
              <a:ext cx="3549054" cy="2487996"/>
            </a:xfrm>
            <a:prstGeom prst="roundRect">
              <a:avLst/>
            </a:prstGeom>
            <a:solidFill>
              <a:srgbClr val="00B050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78865177-9553-8E4E-A8E6-9F0D7E72148C}"/>
                </a:ext>
              </a:extLst>
            </p:cNvPr>
            <p:cNvSpPr txBox="1"/>
            <p:nvPr/>
          </p:nvSpPr>
          <p:spPr>
            <a:xfrm>
              <a:off x="5313695" y="1031070"/>
              <a:ext cx="2684834" cy="1210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</a:rPr>
                <a:t>diversity &amp; inclusion</a:t>
              </a:r>
              <a:endParaRPr kumimoji="0" lang="en-US" sz="36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DFD624E3-EFFE-2F4F-BE59-90BF1644B2FF}"/>
              </a:ext>
            </a:extLst>
          </p:cNvPr>
          <p:cNvGrpSpPr/>
          <p:nvPr userDrawn="1"/>
        </p:nvGrpSpPr>
        <p:grpSpPr>
          <a:xfrm>
            <a:off x="8652751" y="392366"/>
            <a:ext cx="3549054" cy="2487996"/>
            <a:chOff x="8652751" y="392366"/>
            <a:chExt cx="3549054" cy="2487996"/>
          </a:xfrm>
        </p:grpSpPr>
        <p:sp>
          <p:nvSpPr>
            <p:cNvPr id="14" name="Rounded Rectangle 13">
              <a:extLst>
                <a:ext uri="{FF2B5EF4-FFF2-40B4-BE49-F238E27FC236}">
                  <a16:creationId xmlns="" xmlns:a16="http://schemas.microsoft.com/office/drawing/2014/main" id="{3931DF8A-8EFB-9741-9D62-7F572A372AE6}"/>
                </a:ext>
              </a:extLst>
            </p:cNvPr>
            <p:cNvSpPr/>
            <p:nvPr/>
          </p:nvSpPr>
          <p:spPr>
            <a:xfrm>
              <a:off x="8652751" y="392366"/>
              <a:ext cx="3549054" cy="2487996"/>
            </a:xfrm>
            <a:prstGeom prst="roundRect">
              <a:avLst/>
            </a:prstGeom>
            <a:solidFill>
              <a:srgbClr val="F9CB0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D0FF3B5B-CD9B-1543-A721-7140F9D39C92}"/>
                </a:ext>
              </a:extLst>
            </p:cNvPr>
            <p:cNvSpPr txBox="1"/>
            <p:nvPr/>
          </p:nvSpPr>
          <p:spPr>
            <a:xfrm>
              <a:off x="9084861" y="1031070"/>
              <a:ext cx="2684834" cy="1210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</a:rPr>
                <a:t>trust &amp; fairness</a:t>
              </a:r>
              <a:endParaRPr kumimoji="0" lang="en-US" sz="36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7A0D3CB4-E8C9-6F49-A223-EE134065B9DA}"/>
              </a:ext>
            </a:extLst>
          </p:cNvPr>
          <p:cNvSpPr txBox="1"/>
          <p:nvPr userDrawn="1"/>
        </p:nvSpPr>
        <p:spPr>
          <a:xfrm>
            <a:off x="4836310" y="3638540"/>
            <a:ext cx="33972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UNDERSTAND</a:t>
            </a:r>
            <a:endParaRPr kumimoji="0" lang="en-US" sz="3600" b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E70F4C8D-5444-0B42-A497-559ABC90873A}"/>
              </a:ext>
            </a:extLst>
          </p:cNvPr>
          <p:cNvSpPr txBox="1"/>
          <p:nvPr userDrawn="1"/>
        </p:nvSpPr>
        <p:spPr>
          <a:xfrm>
            <a:off x="4919763" y="5435665"/>
            <a:ext cx="324742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INTERVENE</a:t>
            </a:r>
            <a:endParaRPr kumimoji="0" lang="en-US" sz="3600" b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29B6A545-56E8-7E4F-8DA0-5A3AF94C5088}"/>
              </a:ext>
            </a:extLst>
          </p:cNvPr>
          <p:cNvSpPr txBox="1"/>
          <p:nvPr userDrawn="1"/>
        </p:nvSpPr>
        <p:spPr>
          <a:xfrm>
            <a:off x="5192505" y="7187031"/>
            <a:ext cx="268483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ADVOCATE</a:t>
            </a:r>
            <a:endParaRPr kumimoji="0" lang="en-US" sz="3600" b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143435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MRC mission">
    <p:bg>
      <p:bgPr>
        <a:solidFill>
          <a:srgbClr val="E004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926592" y="3353306"/>
            <a:ext cx="1115568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600" b="0" i="1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ixie One"/>
                <a:sym typeface="Nixie One"/>
              </a:rPr>
              <a:t>World-leading research for</a:t>
            </a:r>
            <a:br>
              <a:rPr kumimoji="0" lang="en-GB" sz="6600" b="0" i="1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ixie One"/>
                <a:sym typeface="Nixie One"/>
              </a:rPr>
            </a:br>
            <a:r>
              <a:rPr kumimoji="0" lang="en-GB" sz="6600" b="0" i="1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ixie One"/>
                <a:sym typeface="Nixie One"/>
              </a:rPr>
              <a:t>a creative, inclusive and fair</a:t>
            </a:r>
            <a:br>
              <a:rPr kumimoji="0" lang="en-GB" sz="6600" b="0" i="1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ixie One"/>
                <a:sym typeface="Nixie One"/>
              </a:rPr>
            </a:br>
            <a:r>
              <a:rPr kumimoji="0" lang="en-GB" sz="6600" b="0" i="1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ixie One"/>
                <a:sym typeface="Nixie One"/>
              </a:rPr>
              <a:t>digital media environment</a:t>
            </a:r>
            <a:endParaRPr kumimoji="0" lang="en-US" sz="66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ixie One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54165539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26"/>
          <p:cNvSpPr>
            <a:spLocks noGrp="1"/>
          </p:cNvSpPr>
          <p:nvPr>
            <p:ph type="title"/>
          </p:nvPr>
        </p:nvSpPr>
        <p:spPr>
          <a:xfrm>
            <a:off x="571501" y="330201"/>
            <a:ext cx="11861800" cy="139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solidFill>
                  <a:srgbClr val="04356D"/>
                </a:solidFill>
              </a:defRPr>
            </a:lvl1pPr>
          </a:lstStyle>
          <a:p>
            <a:r>
              <a:rPr lang="en-US" smtClean="0">
                <a:solidFill>
                  <a:srgbClr val="04356D"/>
                </a:solidFill>
              </a:rPr>
              <a:t>Click to edit Master title style</a:t>
            </a:r>
            <a:endParaRPr lang="en-AU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71502" y="2272296"/>
            <a:ext cx="11861800" cy="6086092"/>
          </a:xfrm>
        </p:spPr>
        <p:txBody>
          <a:bodyPr>
            <a:normAutofit/>
          </a:bodyPr>
          <a:lstStyle>
            <a:lvl1pPr marL="457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1pPr>
            <a:lvl2pPr marL="9144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2pPr>
            <a:lvl3pPr marL="13716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3pPr>
            <a:lvl4pPr marL="18288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4pPr>
            <a:lvl5pPr marL="22860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5pPr>
            <a:lvl6pPr marL="2743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6pPr>
          </a:lstStyle>
          <a:p>
            <a:pPr marL="457200" marR="0" lvl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914400" marR="0" lvl="1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371600" marR="0" lvl="2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828800" marR="0" lvl="3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286000" marR="0" lvl="4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743200" marR="0" lvl="5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9335432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26"/>
          <p:cNvSpPr>
            <a:spLocks noGrp="1"/>
          </p:cNvSpPr>
          <p:nvPr>
            <p:ph type="title"/>
          </p:nvPr>
        </p:nvSpPr>
        <p:spPr>
          <a:xfrm>
            <a:off x="571501" y="330201"/>
            <a:ext cx="11861800" cy="139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solidFill>
                  <a:srgbClr val="04356D"/>
                </a:solidFill>
              </a:defRPr>
            </a:lvl1pPr>
          </a:lstStyle>
          <a:p>
            <a:r>
              <a:rPr lang="en-US" smtClean="0">
                <a:solidFill>
                  <a:srgbClr val="04356D"/>
                </a:solidFill>
              </a:rPr>
              <a:t>Click to edit Master title style</a:t>
            </a:r>
            <a:endParaRPr lang="en-AU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71502" y="2272296"/>
            <a:ext cx="5756146" cy="6086092"/>
          </a:xfrm>
        </p:spPr>
        <p:txBody>
          <a:bodyPr>
            <a:normAutofit/>
          </a:bodyPr>
          <a:lstStyle>
            <a:lvl1pPr marL="457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1pPr>
            <a:lvl2pPr marL="9144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2pPr>
            <a:lvl3pPr marL="13716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3pPr>
            <a:lvl4pPr marL="18288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4pPr>
            <a:lvl5pPr marL="22860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5pPr>
            <a:lvl6pPr marL="2743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6pPr>
          </a:lstStyle>
          <a:p>
            <a:pPr marL="457200" marR="0" lvl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914400" marR="0" lvl="1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371600" marR="0" lvl="2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828800" marR="0" lvl="3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286000" marR="0" lvl="4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743200" marR="0" lvl="5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</p:txBody>
      </p:sp>
      <p:sp>
        <p:nvSpPr>
          <p:cNvPr id="4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729984" y="2272296"/>
            <a:ext cx="5703317" cy="6086092"/>
          </a:xfrm>
        </p:spPr>
        <p:txBody>
          <a:bodyPr>
            <a:normAutofit/>
          </a:bodyPr>
          <a:lstStyle>
            <a:lvl1pPr marL="457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1pPr>
            <a:lvl2pPr marL="9144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2pPr>
            <a:lvl3pPr marL="13716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3pPr>
            <a:lvl4pPr marL="18288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4pPr>
            <a:lvl5pPr marL="22860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5pPr>
            <a:lvl6pPr marL="2743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6pPr>
          </a:lstStyle>
          <a:p>
            <a:pPr marL="457200" marR="0" lvl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914400" marR="0" lvl="1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371600" marR="0" lvl="2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828800" marR="0" lvl="3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286000" marR="0" lvl="4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743200" marR="0" lvl="5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859085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705600" y="0"/>
            <a:ext cx="6299200" cy="835838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AU"/>
          </a:p>
        </p:txBody>
      </p:sp>
      <p:sp>
        <p:nvSpPr>
          <p:cNvPr id="8" name="Title Placeholder 26"/>
          <p:cNvSpPr>
            <a:spLocks noGrp="1"/>
          </p:cNvSpPr>
          <p:nvPr>
            <p:ph type="title"/>
          </p:nvPr>
        </p:nvSpPr>
        <p:spPr>
          <a:xfrm>
            <a:off x="571501" y="330201"/>
            <a:ext cx="5756147" cy="139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>
                <a:solidFill>
                  <a:srgbClr val="04356D"/>
                </a:solidFill>
              </a:defRPr>
            </a:lvl1pPr>
          </a:lstStyle>
          <a:p>
            <a:r>
              <a:rPr lang="en-US" smtClean="0">
                <a:solidFill>
                  <a:srgbClr val="04356D"/>
                </a:solidFill>
              </a:rPr>
              <a:t>Click to edit Master title style</a:t>
            </a:r>
            <a:endParaRPr lang="en-AU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71502" y="2272296"/>
            <a:ext cx="5756146" cy="6086092"/>
          </a:xfrm>
        </p:spPr>
        <p:txBody>
          <a:bodyPr>
            <a:normAutofit/>
          </a:bodyPr>
          <a:lstStyle>
            <a:lvl1pPr marL="457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 sz="2800"/>
            </a:lvl1pPr>
            <a:lvl2pPr marL="9144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2pPr>
            <a:lvl3pPr marL="13716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3pPr>
            <a:lvl4pPr marL="18288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4pPr>
            <a:lvl5pPr marL="22860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5pPr>
            <a:lvl6pPr marL="2743200" marR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lvl6pPr>
          </a:lstStyle>
          <a:p>
            <a:pPr marL="457200" marR="0" lvl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914400" marR="0" lvl="1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371600" marR="0" lvl="2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828800" marR="0" lvl="3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286000" marR="0" lvl="4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743200" marR="0" lvl="5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2343286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83393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F5E3EDA-946E-5942-811E-188250F93BC9}"/>
              </a:ext>
            </a:extLst>
          </p:cNvPr>
          <p:cNvSpPr txBox="1"/>
          <p:nvPr userDrawn="1"/>
        </p:nvSpPr>
        <p:spPr>
          <a:xfrm>
            <a:off x="9428480" y="8709549"/>
            <a:ext cx="319067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@</a:t>
            </a: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qutdmrc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4356D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9348D4C-5D7B-2C4D-AD3C-47BA41ED0A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4" y="8563611"/>
            <a:ext cx="3225236" cy="96757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28215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ocial Media – SoC_Landscap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05524"/>
            <a:ext cx="13004800" cy="1096878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Rectangle 26"/>
          <p:cNvSpPr/>
          <p:nvPr userDrawn="1"/>
        </p:nvSpPr>
        <p:spPr>
          <a:xfrm>
            <a:off x="4062715" y="8473506"/>
            <a:ext cx="8942085" cy="1280094"/>
          </a:xfrm>
          <a:prstGeom prst="rect">
            <a:avLst/>
          </a:prstGeom>
          <a:solidFill>
            <a:srgbClr val="03356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25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4135070" y="9108973"/>
            <a:ext cx="8881922" cy="674019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0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200" noProof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Helvetica"/>
              </a:defRPr>
            </a:lvl1pPr>
          </a:lstStyle>
          <a:p>
            <a:pPr marL="0" marR="0" lvl="0" indent="0" algn="just" defTabSz="457200" rtl="0" eaLnBrk="1" fontAlgn="auto" latinLnBrk="0" hangingPunct="0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Conference/seminar/date</a:t>
            </a: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138919" y="8452805"/>
            <a:ext cx="8865880" cy="674019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400" noProof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Helvetica"/>
              </a:defRPr>
            </a:lvl1pPr>
          </a:lstStyle>
          <a:p>
            <a:pPr marL="0" marR="0" lvl="0" indent="0" algn="just" defTabSz="457200" rtl="0" eaLnBrk="1" fontAlgn="auto" latinLnBrk="0" hangingPunc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kumimoji="0" lang="en-US" sz="3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Presenter name | @</a:t>
            </a:r>
            <a:r>
              <a:rPr kumimoji="0" lang="en-US" sz="3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cs typeface="Helvetica"/>
                <a:sym typeface="Helvetica"/>
              </a:rPr>
              <a:t>twitterhandle</a:t>
            </a:r>
            <a:endParaRPr kumimoji="0" lang="en-US" sz="3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cs typeface="Helvetica"/>
              <a:sym typeface="Helvetic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F2A8C6B-3C79-3D4D-83A9-7ABD404E5DD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8473506"/>
            <a:ext cx="4062714" cy="128009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778256" y="841425"/>
            <a:ext cx="11448288" cy="6925056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1150144" y="1201184"/>
            <a:ext cx="10704512" cy="62055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002565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- red">
    <p:bg>
      <p:bgPr>
        <a:solidFill>
          <a:srgbClr val="E004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67"/>
          <p:cNvSpPr>
            <a:spLocks noGrp="1"/>
          </p:cNvSpPr>
          <p:nvPr>
            <p:ph type="body" idx="13"/>
          </p:nvPr>
        </p:nvSpPr>
        <p:spPr>
          <a:xfrm>
            <a:off x="1270000" y="4089072"/>
            <a:ext cx="10464800" cy="11182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 fontAlgn="base">
              <a:spcBef>
                <a:spcPts val="1200"/>
              </a:spcBef>
            </a:pPr>
            <a:r>
              <a:rPr lang="en-US" sz="6600" smtClean="0">
                <a:solidFill>
                  <a:schemeClr val="bg1"/>
                </a:solidFill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949397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26"/>
          <p:cNvSpPr>
            <a:spLocks noGrp="1"/>
          </p:cNvSpPr>
          <p:nvPr>
            <p:ph type="title"/>
          </p:nvPr>
        </p:nvSpPr>
        <p:spPr>
          <a:xfrm>
            <a:off x="571501" y="330201"/>
            <a:ext cx="11861800" cy="139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>
                <a:solidFill>
                  <a:srgbClr val="04356D"/>
                </a:solidFill>
              </a:rPr>
              <a:t>Title</a:t>
            </a:r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FF5E3EDA-946E-5942-811E-188250F93BC9}"/>
              </a:ext>
            </a:extLst>
          </p:cNvPr>
          <p:cNvSpPr txBox="1"/>
          <p:nvPr userDrawn="1"/>
        </p:nvSpPr>
        <p:spPr>
          <a:xfrm>
            <a:off x="9428480" y="8709549"/>
            <a:ext cx="319067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@</a:t>
            </a: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04356D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qutdmrc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4356D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D9348D4C-5D7B-2C4D-AD3C-47BA41ED0A2B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4" y="8563611"/>
            <a:ext cx="3225236" cy="967570"/>
          </a:xfrm>
          <a:prstGeom prst="rect">
            <a:avLst/>
          </a:prstGeom>
        </p:spPr>
      </p:pic>
      <p:sp>
        <p:nvSpPr>
          <p:cNvPr id="24" name="Shape 2"/>
          <p:cNvSpPr/>
          <p:nvPr userDrawn="1"/>
        </p:nvSpPr>
        <p:spPr>
          <a:xfrm>
            <a:off x="571500" y="1968500"/>
            <a:ext cx="1186810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" name="Text Placeholder 25"/>
          <p:cNvSpPr>
            <a:spLocks noGrp="1"/>
          </p:cNvSpPr>
          <p:nvPr>
            <p:ph type="body" idx="1"/>
          </p:nvPr>
        </p:nvSpPr>
        <p:spPr>
          <a:xfrm>
            <a:off x="571501" y="2272296"/>
            <a:ext cx="11868105" cy="6086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marR="0" lvl="0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914400" marR="0" lvl="1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371600" marR="0" lvl="2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1828800" marR="0" lvl="3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286000" marR="0" lvl="4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  <a:p>
            <a:pPr marL="2743200" marR="0" lvl="5" indent="-457200" algn="l" defTabSz="584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75000"/>
              <a:buFontTx/>
              <a:buChar char="●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747474"/>
                </a:solidFill>
                <a:effectLst/>
                <a:uLnTx/>
                <a:uFillTx/>
                <a:latin typeface="+mn-lt"/>
                <a:sym typeface="Helvetica Neue Light"/>
              </a:rPr>
              <a:t>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5" r:id="rId2"/>
    <p:sldLayoutId id="2147483666" r:id="rId3"/>
    <p:sldLayoutId id="2147483667" r:id="rId4"/>
    <p:sldLayoutId id="2147483650" r:id="rId5"/>
    <p:sldLayoutId id="2147483659" r:id="rId6"/>
    <p:sldLayoutId id="2147483672" r:id="rId7"/>
    <p:sldLayoutId id="2147483673" r:id="rId8"/>
    <p:sldLayoutId id="2147483662" r:id="rId9"/>
    <p:sldLayoutId id="2147483663" r:id="rId10"/>
    <p:sldLayoutId id="2147483664" r:id="rId11"/>
    <p:sldLayoutId id="2147483671" r:id="rId12"/>
    <p:sldLayoutId id="2147483668" r:id="rId13"/>
    <p:sldLayoutId id="2147483669" r:id="rId14"/>
  </p:sldLayoutIdLst>
  <p:transition spd="med"/>
  <p:txStyles>
    <p:titleStyle>
      <a:lvl1pPr marL="0" marR="0" indent="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eaLnBrk="1" fontAlgn="base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●"/>
        <a:tabLst/>
        <a:defRPr sz="28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eaLnBrk="1" latinLnBrk="0" hangingPunct="1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eaLnBrk="1" latinLnBrk="0" hangingPunct="1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eaLnBrk="1" latinLnBrk="0" hangingPunct="1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ocialmedia.qut.edu.au/" TargetMode="External"/><Relationship Id="rId2" Type="http://schemas.openxmlformats.org/officeDocument/2006/relationships/hyperlink" Target="http://snurb.info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qut.edu.au/research/dmrc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 smtClean="0"/>
              <a:t>ACEMS Impact Workshop, Brisbane, 4 Oct. 2018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 err="1" smtClean="0"/>
              <a:t>Prof.</a:t>
            </a:r>
            <a:r>
              <a:rPr lang="en-AU" dirty="0" smtClean="0"/>
              <a:t> Axel Bruns | @</a:t>
            </a:r>
            <a:r>
              <a:rPr lang="en-AU" dirty="0" err="1" smtClean="0"/>
              <a:t>snurb_dot_info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Impact and Engagement through </a:t>
            </a:r>
            <a:r>
              <a:rPr lang="en-US" sz="3600" i="1" dirty="0"/>
              <a:t>The </a:t>
            </a:r>
            <a:r>
              <a:rPr lang="en-US" sz="3600" i="1" dirty="0" smtClean="0"/>
              <a:t>Conversation</a:t>
            </a:r>
            <a:endParaRPr lang="en-AU" sz="3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and Other Amplifier Platforms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179198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122878" y="9108313"/>
            <a:ext cx="8881922" cy="674019"/>
          </a:xfrm>
        </p:spPr>
        <p:txBody>
          <a:bodyPr/>
          <a:lstStyle/>
          <a:p>
            <a:r>
              <a:rPr lang="en-AU" dirty="0"/>
              <a:t>ACEMS Impact Workshop, Brisbane, 4 Oct. 2018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Axel Bruns | @</a:t>
            </a:r>
            <a:r>
              <a:rPr lang="en-AU" dirty="0" err="1" smtClean="0"/>
              <a:t>snurb_dot_info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 anchor="ctr"/>
          <a:lstStyle/>
          <a:p>
            <a:r>
              <a:rPr lang="en-US" dirty="0" smtClean="0"/>
              <a:t>@</a:t>
            </a:r>
            <a:r>
              <a:rPr lang="en-US" dirty="0" err="1" smtClean="0"/>
              <a:t>snurb_dot_info</a:t>
            </a:r>
            <a:r>
              <a:rPr lang="en-US" dirty="0" smtClean="0"/>
              <a:t> 		– </a:t>
            </a:r>
            <a:r>
              <a:rPr lang="en-US" dirty="0" smtClean="0">
                <a:hlinkClick r:id="rId2"/>
              </a:rPr>
              <a:t>http://snurb.info/</a:t>
            </a:r>
            <a:r>
              <a:rPr lang="en-US" dirty="0" smtClean="0"/>
              <a:t> </a:t>
            </a:r>
          </a:p>
          <a:p>
            <a:r>
              <a:rPr lang="en-US" dirty="0" smtClean="0"/>
              <a:t>@</a:t>
            </a:r>
            <a:r>
              <a:rPr lang="en-US" dirty="0" err="1"/>
              <a:t>socialmediaQUT</a:t>
            </a:r>
            <a:r>
              <a:rPr lang="en-US" dirty="0"/>
              <a:t> </a:t>
            </a:r>
            <a:r>
              <a:rPr lang="en-US" dirty="0" smtClean="0"/>
              <a:t>	– </a:t>
            </a:r>
            <a:r>
              <a:rPr lang="en-US" dirty="0">
                <a:hlinkClick r:id="rId3"/>
              </a:rPr>
              <a:t>http://socialmedia.qut.edu.au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qutdmrc</a:t>
            </a:r>
            <a:r>
              <a:rPr lang="en-US" dirty="0"/>
              <a:t> </a:t>
            </a:r>
            <a:r>
              <a:rPr lang="en-US" dirty="0" smtClean="0"/>
              <a:t>				–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www.qut.edu.au/research/dmrc</a:t>
            </a:r>
            <a:r>
              <a:rPr lang="en-US" dirty="0" smtClean="0"/>
              <a:t>  </a:t>
            </a:r>
            <a:endParaRPr lang="en-US" dirty="0"/>
          </a:p>
          <a:p>
            <a:endParaRPr lang="en-US" dirty="0"/>
          </a:p>
          <a:p>
            <a:pPr algn="just"/>
            <a:r>
              <a:rPr lang="en-US" dirty="0"/>
              <a:t>This research is supported by the ARC Linkage project “Amplifying Public Value: Scholarly Contributions’ Impact on Public </a:t>
            </a:r>
            <a:r>
              <a:rPr lang="en-US" dirty="0" smtClean="0"/>
              <a:t>Debate</a:t>
            </a:r>
            <a:r>
              <a:rPr lang="en-US" dirty="0" smtClean="0"/>
              <a:t>”, and the ARC LIEF project “TrISMA: </a:t>
            </a:r>
            <a:r>
              <a:rPr lang="en-AU" dirty="0" smtClean="0"/>
              <a:t>Tracking Infrastructure for Social Media Analysis.”</a:t>
            </a:r>
          </a:p>
          <a:p>
            <a:endParaRPr lang="en-AU" dirty="0" smtClean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54530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3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Background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30843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ARC Linkage Project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sz="2400" dirty="0" smtClean="0"/>
              <a:t>Amplifying Public Value: Scholarly Contributions’ Impact on Public Debate</a:t>
            </a:r>
          </a:p>
          <a:p>
            <a:pPr lvl="1"/>
            <a:r>
              <a:rPr lang="en-AU" sz="2400" dirty="0" smtClean="0"/>
              <a:t>ARC Linkage, 2017-19</a:t>
            </a:r>
          </a:p>
          <a:p>
            <a:pPr lvl="1"/>
            <a:r>
              <a:rPr lang="en-AU" sz="2400" dirty="0" smtClean="0"/>
              <a:t>QUT Digital Media Research Centre</a:t>
            </a:r>
          </a:p>
          <a:p>
            <a:pPr lvl="1"/>
            <a:r>
              <a:rPr lang="en-AU" sz="2400" dirty="0" smtClean="0"/>
              <a:t>Partners: </a:t>
            </a:r>
            <a:r>
              <a:rPr lang="en-AU" sz="2400" i="1" dirty="0" smtClean="0"/>
              <a:t>The Conversation</a:t>
            </a:r>
            <a:r>
              <a:rPr lang="en-AU" sz="2400" dirty="0" smtClean="0"/>
              <a:t>, Cooperative Research Centres Association</a:t>
            </a:r>
          </a:p>
          <a:p>
            <a:pPr lvl="1"/>
            <a:r>
              <a:rPr lang="en-AU" sz="2400" dirty="0" smtClean="0"/>
              <a:t>Axel Bruns, Jean Burgess, Stuart Cunningham, Kim Osman, </a:t>
            </a:r>
            <a:r>
              <a:rPr lang="en-AU" sz="2400" dirty="0" err="1" smtClean="0"/>
              <a:t>Nic</a:t>
            </a:r>
            <a:r>
              <a:rPr lang="en-AU" sz="2400" dirty="0" smtClean="0"/>
              <a:t> Suzor, </a:t>
            </a:r>
            <a:r>
              <a:rPr lang="en-AU" sz="2400" dirty="0" err="1" smtClean="0"/>
              <a:t>Patrik</a:t>
            </a:r>
            <a:r>
              <a:rPr lang="en-AU" sz="2400" dirty="0" smtClean="0"/>
              <a:t> </a:t>
            </a:r>
            <a:r>
              <a:rPr lang="en-AU" sz="2400" dirty="0" err="1" smtClean="0"/>
              <a:t>Wikstr</a:t>
            </a:r>
            <a:r>
              <a:rPr lang="de-DE" sz="2400" dirty="0" smtClean="0"/>
              <a:t>ö</a:t>
            </a:r>
            <a:r>
              <a:rPr lang="en-AU" sz="2400" dirty="0" smtClean="0"/>
              <a:t>m</a:t>
            </a:r>
          </a:p>
          <a:p>
            <a:pPr lvl="1"/>
            <a:endParaRPr lang="en-AU" sz="2400" dirty="0" smtClean="0"/>
          </a:p>
          <a:p>
            <a:r>
              <a:rPr lang="en-AU" sz="2400" dirty="0" smtClean="0"/>
              <a:t>Aims</a:t>
            </a:r>
          </a:p>
          <a:p>
            <a:pPr lvl="1"/>
            <a:r>
              <a:rPr lang="en-US" sz="2400" dirty="0" smtClean="0"/>
              <a:t>Develop </a:t>
            </a:r>
            <a:r>
              <a:rPr lang="en-US" sz="2400" dirty="0"/>
              <a:t>advanced impact </a:t>
            </a:r>
            <a:r>
              <a:rPr lang="en-US" sz="2400" dirty="0" smtClean="0"/>
              <a:t>metrics</a:t>
            </a:r>
            <a:r>
              <a:rPr lang="en-US" sz="2400" dirty="0"/>
              <a:t> for scholarly work </a:t>
            </a:r>
            <a:r>
              <a:rPr lang="en-US" sz="2400" dirty="0" smtClean="0"/>
              <a:t>on amplifier platforms</a:t>
            </a:r>
            <a:endParaRPr lang="en-US" sz="2400" dirty="0"/>
          </a:p>
          <a:p>
            <a:pPr lvl="1"/>
            <a:r>
              <a:rPr lang="en-US" sz="2400" dirty="0" smtClean="0"/>
              <a:t>Use </a:t>
            </a:r>
            <a:r>
              <a:rPr lang="en-US" sz="2400" dirty="0"/>
              <a:t>issue mapping approaches to assess the dynamics of public </a:t>
            </a:r>
            <a:r>
              <a:rPr lang="en-US" sz="2400" dirty="0" smtClean="0"/>
              <a:t>engagement </a:t>
            </a:r>
          </a:p>
          <a:p>
            <a:pPr lvl="1"/>
            <a:r>
              <a:rPr lang="en-US" sz="2400" dirty="0" smtClean="0"/>
              <a:t>Assess </a:t>
            </a:r>
            <a:r>
              <a:rPr lang="en-US" sz="2400" dirty="0"/>
              <a:t>the qualitative effects and </a:t>
            </a:r>
            <a:r>
              <a:rPr lang="en-US" sz="2400" dirty="0" smtClean="0"/>
              <a:t>impacts </a:t>
            </a:r>
            <a:r>
              <a:rPr lang="en-US" sz="2400" dirty="0"/>
              <a:t>on scholars and their </a:t>
            </a:r>
            <a:r>
              <a:rPr lang="en-US" sz="2400" dirty="0" smtClean="0"/>
              <a:t>institutions</a:t>
            </a:r>
          </a:p>
          <a:p>
            <a:pPr lvl="1"/>
            <a:r>
              <a:rPr lang="en-US" sz="2400" dirty="0" smtClean="0"/>
              <a:t>Establish </a:t>
            </a:r>
            <a:r>
              <a:rPr lang="en-US" sz="2400" dirty="0"/>
              <a:t>a typology of public scholarly </a:t>
            </a:r>
            <a:r>
              <a:rPr lang="en-US" sz="2400" dirty="0" smtClean="0"/>
              <a:t>personas and approaches</a:t>
            </a:r>
          </a:p>
          <a:p>
            <a:pPr lvl="1"/>
            <a:r>
              <a:rPr lang="en-US" sz="2400" dirty="0" smtClean="0"/>
              <a:t>Recommend </a:t>
            </a:r>
            <a:r>
              <a:rPr lang="en-US" sz="2400" dirty="0"/>
              <a:t>policy </a:t>
            </a:r>
            <a:r>
              <a:rPr lang="en-US" sz="2400" dirty="0" smtClean="0"/>
              <a:t>advancements</a:t>
            </a:r>
            <a:r>
              <a:rPr lang="en-US" sz="2400" dirty="0"/>
              <a:t> to strengthen the </a:t>
            </a:r>
            <a:r>
              <a:rPr lang="en-US" sz="2400" dirty="0" smtClean="0"/>
              <a:t>impact of scholarship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50776640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Amplifier Platforms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sz="2400" i="1" dirty="0" smtClean="0"/>
              <a:t>The Conversation</a:t>
            </a:r>
            <a:r>
              <a:rPr lang="en-AU" sz="2400" dirty="0" smtClean="0"/>
              <a:t> and others:</a:t>
            </a:r>
          </a:p>
          <a:p>
            <a:pPr lvl="1"/>
            <a:r>
              <a:rPr lang="en-US" sz="2400" dirty="0"/>
              <a:t>‘Disruptive Innovation’ trends in various industries:</a:t>
            </a:r>
          </a:p>
          <a:p>
            <a:pPr lvl="2"/>
            <a:r>
              <a:rPr lang="en-US" sz="2400" dirty="0"/>
              <a:t>Spotify, Netflix, cloud computing, Uber, … – ‘everything-as-a-service’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sz="2400" dirty="0" smtClean="0"/>
              <a:t>Journalism-as-a-service </a:t>
            </a:r>
            <a:r>
              <a:rPr lang="en-US" sz="2400" dirty="0"/>
              <a:t>– for scientists</a:t>
            </a:r>
            <a:r>
              <a:rPr lang="en-US" sz="2400" dirty="0" smtClean="0"/>
              <a:t>?</a:t>
            </a:r>
          </a:p>
          <a:p>
            <a:pPr lvl="2">
              <a:buFont typeface="Wingdings" panose="05000000000000000000" pitchFamily="2" charset="2"/>
              <a:buChar char="à"/>
            </a:pPr>
            <a:endParaRPr lang="en-US" sz="2400" dirty="0"/>
          </a:p>
          <a:p>
            <a:pPr lvl="1"/>
            <a:r>
              <a:rPr lang="en-US" sz="2400" dirty="0"/>
              <a:t>‘Crisis’ of journalism presents opportunities for new models:</a:t>
            </a:r>
          </a:p>
          <a:p>
            <a:pPr lvl="2"/>
            <a:r>
              <a:rPr lang="en-US" sz="2400" dirty="0"/>
              <a:t>Innovative publishing structures, especially online</a:t>
            </a:r>
          </a:p>
          <a:p>
            <a:pPr lvl="2"/>
            <a:r>
              <a:rPr lang="en-US" sz="2400" dirty="0"/>
              <a:t>Experiments with textual formats and styles</a:t>
            </a:r>
          </a:p>
          <a:p>
            <a:pPr lvl="2"/>
            <a:r>
              <a:rPr lang="en-US" sz="2400" dirty="0"/>
              <a:t>Breakdown of traditional barriers between journalists and non-journalists</a:t>
            </a:r>
          </a:p>
          <a:p>
            <a:pPr lvl="2"/>
            <a:r>
              <a:rPr lang="en-US" sz="2400" dirty="0"/>
              <a:t>Partnerships with conventional mass media</a:t>
            </a:r>
          </a:p>
          <a:p>
            <a:pPr lvl="2"/>
            <a:r>
              <a:rPr lang="en-US" sz="2400" dirty="0" err="1"/>
              <a:t>Targetted</a:t>
            </a:r>
            <a:r>
              <a:rPr lang="en-US" sz="2400" dirty="0"/>
              <a:t> integration with social media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2">
              <a:buFont typeface="Wingdings" panose="05000000000000000000" pitchFamily="2" charset="2"/>
              <a:buChar char="è"/>
            </a:pPr>
            <a:r>
              <a:rPr lang="en-US" sz="2400" dirty="0" smtClean="0"/>
              <a:t>Amplifier </a:t>
            </a:r>
            <a:r>
              <a:rPr lang="en-US" sz="2400" dirty="0"/>
              <a:t>platforms like </a:t>
            </a:r>
            <a:r>
              <a:rPr lang="en-US" sz="2400" i="1" dirty="0"/>
              <a:t>The </a:t>
            </a:r>
            <a:r>
              <a:rPr lang="en-US" sz="2400" i="1" dirty="0" smtClean="0"/>
              <a:t>Conversation</a:t>
            </a:r>
            <a:r>
              <a:rPr lang="en-US" sz="2400" dirty="0" smtClean="0"/>
              <a:t>, </a:t>
            </a:r>
            <a:r>
              <a:rPr lang="en-US" sz="2400" i="1" dirty="0" smtClean="0"/>
              <a:t>Science Media Exchange</a:t>
            </a:r>
            <a:r>
              <a:rPr lang="en-US" sz="2400" dirty="0" smtClean="0"/>
              <a:t>, …</a:t>
            </a:r>
          </a:p>
          <a:p>
            <a:pPr lvl="1"/>
            <a:endParaRPr lang="en-US" sz="2400" dirty="0"/>
          </a:p>
          <a:p>
            <a:pPr lvl="1"/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3999155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12"/>
            <a:ext cx="13004800" cy="843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0399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527"/>
            <a:ext cx="13004800" cy="728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704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3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Some Findings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273891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0DCDB4-54BD-4043-8C1B-D936915C6B9B}"/>
              </a:ext>
            </a:extLst>
          </p:cNvPr>
          <p:cNvSpPr txBox="1"/>
          <p:nvPr/>
        </p:nvSpPr>
        <p:spPr>
          <a:xfrm>
            <a:off x="324853" y="577516"/>
            <a:ext cx="12380494" cy="7399421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pPr fontAlgn="base" hangingPunct="1">
              <a:spcBef>
                <a:spcPts val="0"/>
              </a:spcBef>
              <a:buFontTx/>
              <a:buChar char="●"/>
            </a:pPr>
            <a:endParaRPr lang="en-A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14D8091-ED67-4793-91AC-BFFF48CF793C}"/>
              </a:ext>
            </a:extLst>
          </p:cNvPr>
          <p:cNvSpPr txBox="1"/>
          <p:nvPr/>
        </p:nvSpPr>
        <p:spPr>
          <a:xfrm>
            <a:off x="324853" y="264695"/>
            <a:ext cx="12127831" cy="7712242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pPr fontAlgn="base" hangingPunct="1">
              <a:spcBef>
                <a:spcPts val="0"/>
              </a:spcBef>
              <a:buFontTx/>
              <a:buChar char="●"/>
            </a:pPr>
            <a:endParaRPr lang="en-A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308EF20-775B-42B3-8699-89D9C322AA9A}"/>
              </a:ext>
            </a:extLst>
          </p:cNvPr>
          <p:cNvSpPr txBox="1"/>
          <p:nvPr/>
        </p:nvSpPr>
        <p:spPr>
          <a:xfrm>
            <a:off x="324853" y="2743200"/>
            <a:ext cx="12355094" cy="6549081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pPr fontAlgn="base" hangingPunct="1"/>
            <a:r>
              <a:rPr lang="en-AU" sz="3200" dirty="0"/>
              <a:t>“I think my own scientific writing has benefitted a little bit from it. Like telling the story, writing something that you know can grab someone’s attention quickly…. Probably more so for writing grants I guess. So I’ll tell the story and I’ll compel the panel why they should be giving me money for my project…”</a:t>
            </a:r>
          </a:p>
          <a:p>
            <a:pPr fontAlgn="base" hangingPunct="1"/>
            <a:endParaRPr lang="en-AU" sz="3200" dirty="0"/>
          </a:p>
          <a:p>
            <a:pPr fontAlgn="base" hangingPunct="1"/>
            <a:r>
              <a:rPr lang="en-AU" sz="3200" dirty="0"/>
              <a:t>“I mean I have a real interest in making sure that science is perceived as fun and interesting and not hard and boring.”</a:t>
            </a:r>
          </a:p>
          <a:p>
            <a:pPr fontAlgn="base" hangingPunct="1"/>
            <a:endParaRPr lang="en-AU" sz="3200" dirty="0"/>
          </a:p>
          <a:p>
            <a:pPr fontAlgn="base" hangingPunct="1"/>
            <a:r>
              <a:rPr lang="en-AU" sz="3200" dirty="0"/>
              <a:t>“I see it as a kind of an ethical or political imperative to engage</a:t>
            </a:r>
            <a:r>
              <a:rPr lang="en-AU" sz="3200" dirty="0" smtClean="0"/>
              <a:t>.” </a:t>
            </a:r>
            <a:endParaRPr lang="en-AU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Benefits Identified…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615614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0DCDB4-54BD-4043-8C1B-D936915C6B9B}"/>
              </a:ext>
            </a:extLst>
          </p:cNvPr>
          <p:cNvSpPr txBox="1"/>
          <p:nvPr/>
        </p:nvSpPr>
        <p:spPr>
          <a:xfrm>
            <a:off x="324853" y="577516"/>
            <a:ext cx="12380494" cy="7399421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pPr fontAlgn="base" hangingPunct="1">
              <a:spcBef>
                <a:spcPts val="0"/>
              </a:spcBef>
              <a:buFontTx/>
              <a:buChar char="●"/>
            </a:pPr>
            <a:endParaRPr lang="en-A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7313AEF-107E-47F8-BFD8-660EEEE8235A}"/>
              </a:ext>
            </a:extLst>
          </p:cNvPr>
          <p:cNvSpPr txBox="1"/>
          <p:nvPr/>
        </p:nvSpPr>
        <p:spPr>
          <a:xfrm>
            <a:off x="324853" y="2607276"/>
            <a:ext cx="12380494" cy="6797408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pPr fontAlgn="base" hangingPunct="1"/>
            <a:r>
              <a:rPr lang="en-AU" sz="3200" dirty="0"/>
              <a:t>“So our communication's focus is very much on stakeholder communications, student communications. You know, PhDs and things like that.”</a:t>
            </a:r>
          </a:p>
          <a:p>
            <a:pPr fontAlgn="base" hangingPunct="1"/>
            <a:endParaRPr lang="en-AU" sz="2400" dirty="0"/>
          </a:p>
          <a:p>
            <a:pPr fontAlgn="base" hangingPunct="1"/>
            <a:r>
              <a:rPr lang="en-AU" sz="3200" dirty="0"/>
              <a:t>“Well it really depends when things become patented and licensed and things like that as to when we can actually start really talking about it.”</a:t>
            </a:r>
          </a:p>
          <a:p>
            <a:pPr fontAlgn="base" hangingPunct="1"/>
            <a:endParaRPr lang="en-AU" sz="2400" dirty="0"/>
          </a:p>
          <a:p>
            <a:pPr fontAlgn="base" hangingPunct="1"/>
            <a:r>
              <a:rPr lang="en-AU" sz="3200" dirty="0"/>
              <a:t>“But we do use a bit of social media but it's not at this point in time a priority for us either because it just does not align with what we're trying to do.”</a:t>
            </a:r>
            <a:endParaRPr lang="en-AU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…But Not in All Fields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5505298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MRC">
  <a:themeElements>
    <a:clrScheme name="Custom 2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3356D"/>
      </a:hlink>
      <a:folHlink>
        <a:srgbClr val="AE1380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/>
      <a:bodyPr>
        <a:normAutofit/>
      </a:bodyPr>
      <a:lstStyle>
        <a:defPPr fontAlgn="base" hangingPunct="1">
          <a:spcBef>
            <a:spcPts val="0"/>
          </a:spcBef>
          <a:buFontTx/>
          <a:buChar char="●"/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MRC template 2018.potx" id="{A112565C-9918-4ED1-BD7E-FD273C2A93EC}" vid="{26723FCB-7B8D-4AE5-A768-5203235A681B}"/>
    </a:ext>
  </a:extLst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DMRC template 2018</Template>
  <TotalTime>168</TotalTime>
  <Words>434</Words>
  <Application>Microsoft Office PowerPoint</Application>
  <PresentationFormat>Custom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Helvetica</vt:lpstr>
      <vt:lpstr>Helvetica Neue</vt:lpstr>
      <vt:lpstr>Helvetica Neue Light</vt:lpstr>
      <vt:lpstr>Nixie One</vt:lpstr>
      <vt:lpstr>Wingdings</vt:lpstr>
      <vt:lpstr>DMRC</vt:lpstr>
      <vt:lpstr>PowerPoint Presentation</vt:lpstr>
      <vt:lpstr>PowerPoint Presentation</vt:lpstr>
      <vt:lpstr>ARC Linkage Project</vt:lpstr>
      <vt:lpstr>Amplifier Platforms</vt:lpstr>
      <vt:lpstr>PowerPoint Presentation</vt:lpstr>
      <vt:lpstr>PowerPoint Presentation</vt:lpstr>
      <vt:lpstr>PowerPoint Presentation</vt:lpstr>
      <vt:lpstr>Benefits Identified…</vt:lpstr>
      <vt:lpstr>…But Not in All Fields</vt:lpstr>
      <vt:lpstr>PowerPoint Presentation</vt:lpstr>
    </vt:vector>
  </TitlesOfParts>
  <Company>Queensland University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Axel Bruns</dc:creator>
  <cp:lastModifiedBy>Axel Bruns</cp:lastModifiedBy>
  <cp:revision>7</cp:revision>
  <cp:lastPrinted>2018-02-21T23:38:52Z</cp:lastPrinted>
  <dcterms:created xsi:type="dcterms:W3CDTF">2018-10-03T00:46:00Z</dcterms:created>
  <dcterms:modified xsi:type="dcterms:W3CDTF">2018-10-03T03:34:35Z</dcterms:modified>
</cp:coreProperties>
</file>